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PREPARED FOR {CLINIC NAME}, {MONTH YEAR}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1645920"/>
            <a:ext cx="110944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 operating software for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48640" y="2606040"/>
            <a:ext cx="110944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healthcare providers.</a:t>
            </a:r>
            <a:endParaRPr lang="en-US" sz="4800" dirty="0"/>
          </a:p>
        </p:txBody>
      </p:sp>
      <p:sp>
        <p:nvSpPr>
          <p:cNvPr id="5" name="Shape 3"/>
          <p:cNvSpPr/>
          <p:nvPr/>
        </p:nvSpPr>
        <p:spPr>
          <a:xfrm>
            <a:off x="548640" y="3840480"/>
            <a:ext cx="4114800" cy="13716"/>
          </a:xfrm>
          <a:prstGeom prst="rect">
            <a:avLst/>
          </a:prstGeom>
          <a:solidFill>
            <a:srgbClr val="D9E2EC">
              <a:alpha val="60000"/>
            </a:srgbClr>
          </a:solidFill>
          <a:ln w="12700">
            <a:solidFill>
              <a:srgbClr val="D9E2EC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0233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8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621792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FFFF">
                    <a:alpha val="5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clineso.com · hello@clineso.com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· OUTCOME STORY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Fewer tools. Fewer dropped handoffs. Cleaner audit.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an operator notices in the first thirty days.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1109441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423160"/>
            <a:ext cx="4541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600" kern="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2651760"/>
            <a:ext cx="4541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 in three places (form, email, WhatsApp)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638648" y="251460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827368" y="2423160"/>
            <a:ext cx="4541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AFTER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827368" y="2651760"/>
            <a:ext cx="4541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 in one place, structured against the record.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3291840"/>
            <a:ext cx="1109441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429000"/>
            <a:ext cx="4541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600" kern="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22960" y="3657600"/>
            <a:ext cx="4541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Notes signed overnight — or not at all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638648" y="352044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827368" y="3429000"/>
            <a:ext cx="4541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AFTER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827368" y="3657600"/>
            <a:ext cx="4541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Notes signed in-session, evidence per entry.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4297680"/>
            <a:ext cx="1109441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434840"/>
            <a:ext cx="4541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600" kern="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22960" y="4663440"/>
            <a:ext cx="4541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 takes a week and four people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638648" y="45262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→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827368" y="4434840"/>
            <a:ext cx="4541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AFTER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827368" y="4663440"/>
            <a:ext cx="4541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 takes a click.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 don't promise outcomes. We change the operational substrate the outcomes sit on.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· PRICING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tiers. No surprises.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or monthly. Cancel any time on monthly.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51525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651760"/>
            <a:ext cx="29666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Starter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3154680"/>
            <a:ext cx="296661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£249</a:t>
            </a:r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/ month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822960" y="3794760"/>
            <a:ext cx="29666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clinic · up to 3 clinicians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425196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97280" y="425196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core modules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461772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461772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Email support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22960" y="498348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98348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audit export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338218" y="2377440"/>
            <a:ext cx="3515258" cy="3200400"/>
          </a:xfrm>
          <a:prstGeom prst="rect">
            <a:avLst/>
          </a:prstGeom>
          <a:solidFill>
            <a:srgbClr val="FFFFFF"/>
          </a:solidFill>
          <a:ln w="25400">
            <a:solidFill>
              <a:srgbClr val="14B8A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66818" y="2176272"/>
            <a:ext cx="2011680" cy="329184"/>
          </a:xfrm>
          <a:prstGeom prst="roundRect">
            <a:avLst>
              <a:gd name="adj" fmla="val 50000"/>
            </a:avLst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66818" y="2176272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4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RECOMMENDED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612538" y="2651760"/>
            <a:ext cx="29666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612538" y="3154680"/>
            <a:ext cx="296661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£590</a:t>
            </a:r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/ month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4612538" y="3794760"/>
            <a:ext cx="29666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clinic · up to 12 clinicians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612538" y="425196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886858" y="425196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Everything in Starter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612538" y="461772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886858" y="461772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Payments + Documents + Audit reports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612538" y="498348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886858" y="498348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support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127797" y="2377440"/>
            <a:ext cx="351525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02117" y="2651760"/>
            <a:ext cx="29666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Group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402117" y="3154680"/>
            <a:ext cx="296661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£1,490</a:t>
            </a:r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/ month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8402117" y="3794760"/>
            <a:ext cx="29666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Multi-site · up to 60 clinicians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402117" y="425196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676437" y="425196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Everything in Practice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402117" y="461772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676437" y="461772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Multi-brand portals + SSO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402117" y="498348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✓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676437" y="4983480"/>
            <a:ext cx="26922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Dedicated success manager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Full 30-row comparison and add-ons at clineso.com/pricing.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· GETTING STARTED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Pilot in two weeks. Live in six.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do this with you, not to you.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2602154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377440"/>
            <a:ext cx="2602154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606040"/>
            <a:ext cx="21449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" y="288036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Discovery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" y="3383280"/>
            <a:ext cx="214495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Map your current six steps. Identify the three breakage moments. Agree the pilot scope on paper.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79394" y="2377440"/>
            <a:ext cx="2602154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79394" y="2377440"/>
            <a:ext cx="2602154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07994" y="2606040"/>
            <a:ext cx="21449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607994" y="288036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Pilot configuration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607994" y="3383280"/>
            <a:ext cx="214495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 form, queue rules, prescribing template and audit export configured for your specialty.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210148" y="2377440"/>
            <a:ext cx="2602154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10148" y="2377440"/>
            <a:ext cx="2602154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38748" y="2606040"/>
            <a:ext cx="21449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Weeks 3–4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438748" y="288036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Pilot live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38748" y="3383280"/>
            <a:ext cx="214495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patients, supervised. Daily stand-up. Weekly recap. Configuration tweaks in flight.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040901" y="2377440"/>
            <a:ext cx="2602154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40901" y="2377440"/>
            <a:ext cx="2602154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69501" y="2606040"/>
            <a:ext cx="21449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Weeks 5–6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269501" y="288036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Roll out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269501" y="3383280"/>
            <a:ext cx="214495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Remaining clinicians onboarded. Second clinic site added if applicable.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48640" y="5486400"/>
            <a:ext cx="110944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Six weeks is a commitment, not a target. If we miss it, we refund the implementation fee — you keep the platform.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· WHO'S BEHIND IT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Operator-founded. Portfolio-backed.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Clineso is one of eight operating companies inside Rajoka.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53643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About Rajoka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834640"/>
            <a:ext cx="5364328" cy="9144"/>
          </a:xfrm>
          <a:prstGeom prst="rect">
            <a:avLst/>
          </a:prstGeom>
          <a:solidFill>
            <a:srgbClr val="D9E2EC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017520"/>
            <a:ext cx="536432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Birmingham-based founder-operator group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Clinical, retail, software and services businesses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operating company runs independently with its own P&amp;L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services: capital allocation, governance, hiring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278728" y="2377440"/>
            <a:ext cx="53643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this matters for Clineso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278728" y="2834640"/>
            <a:ext cx="5364328" cy="9144"/>
          </a:xfrm>
          <a:prstGeom prst="rect">
            <a:avLst/>
          </a:prstGeom>
          <a:solidFill>
            <a:srgbClr val="D9E2EC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78728" y="3017520"/>
            <a:ext cx="5364328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outside investors pushing premature scale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roadmap is ours — you're not a beta-test for someone else's KPI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sit alongside other Rajoka clinical operations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feel the problem we're solving every day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More on the portfolio at rajoka.com.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· WHAT NEXT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Thirty minutes. One pilot scope. One decision.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we'd like you to say yes to today.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88720" y="2377440"/>
            <a:ext cx="1045433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thirty-minute deep dive</a:t>
            </a:r>
            <a:pPr indent="0" marL="0">
              <a:buNone/>
            </a:pPr>
            <a:r>
              <a:rPr lang="en-US" sz="16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your six steps, your three breakages, our configuration.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297180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20" y="2971800"/>
            <a:ext cx="1045433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pilot scope on paper</a:t>
            </a:r>
            <a:pPr indent="0" marL="0">
              <a:buNone/>
            </a:pPr>
            <a:r>
              <a:rPr lang="en-US" sz="16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within five business days of the deep dive.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356616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88720" y="3566160"/>
            <a:ext cx="1045433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</a:t>
            </a:r>
            <a:pPr indent="0" marL="0">
              <a:buNone/>
            </a:pPr>
            <a:r>
              <a:rPr lang="en-US" sz="1600" dirty="0">
                <a:solidFill>
                  <a:srgbClr val="D1D5D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pilot, defer, or pass. We respect all three.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4572000"/>
            <a:ext cx="11094415" cy="1280160"/>
          </a:xfrm>
          <a:prstGeom prst="roundRect">
            <a:avLst>
              <a:gd name="adj" fmla="val 10000"/>
            </a:avLst>
          </a:prstGeom>
          <a:solidFill>
            <a:srgbClr val="0F1A2B"/>
          </a:solidFill>
          <a:ln w="19050">
            <a:solidFill>
              <a:srgbClr val="14B8A6"/>
            </a:solidFill>
            <a:prstDash val="solid"/>
          </a:ln>
          <a:effectLst>
            <a:outerShdw sx="100000" sy="100000" kx="0" ky="0" algn="bl" rotWithShape="0" blurRad="152400" dist="38100" dir="5400000">
              <a:srgbClr val="000000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914400" y="4800600"/>
            <a:ext cx="103628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Book the deep dive →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914400" y="5303520"/>
            <a:ext cx="103628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hello@clineso.com · clineso.com/access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>
                    <a:alpha val="5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>
                    <a:alpha val="5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APPENDIX · A1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 architecture.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data residency. Audit logs immutable. RBAC per record.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60320"/>
            <a:ext cx="11094415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UK data residency · Supabase eu-west-2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TLS 1.3 in transit · AES-256 at rest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RBAC per clinic, per role, per record-type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Immutable audit logs retained for 7 years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Full controls register: clineso.com/security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A1 / A5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APPENDIX · A2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Sub-processors.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party with access to clinic or patient data, named.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60320"/>
            <a:ext cx="11094415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Supabase — database, eu-west-2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Vercel — front-end hosting, eu-west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Anthropic — AI summarisation, opt-in only, no training on customer data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Stripe — payments (where Payments module enabled)</a:t>
            </a:r>
            <a:endParaRPr lang="en-US" sz="1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Twilio — SMS (where SMS add-on enabled)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Live list: clineso.com/security#sub-processors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A2 / A5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APPENDIX · A3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posture.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each UK healthcare regulator maps to what we do.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468880"/>
            <a:ext cx="5364328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CQC — registered providers retain their own registration; we provide the audit substrate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MHRA — we are not a medical device; we route work, we do not advise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GPhC — prescribing controlled by the clinician; we provide the evidence trail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278728" y="2468880"/>
            <a:ext cx="5364328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GMC / NMC / HCPC / GDC — clinician identity and registration captured per signed entry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ICO — registered as data controller for marketing site; data processor under clinic DPA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A3 / A5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APPENDIX · A4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pricing matrix.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30-row comparison matrix and add-on pricing live online.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60320"/>
            <a:ext cx="110944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30-row comparison + add-ons: clineso.com/pricing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3474720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Add-ons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3840480"/>
            <a:ext cx="1109441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Online prescribing (per active prescriber)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SMS bundles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White-label portal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Dedicated success manager (Group tier inclusive)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Short URL: clineso.com/pricing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A4 / A5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APPENDIX · A5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inbound to the relevant inbox below.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603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D1D5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General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926080" y="2560320"/>
            <a:ext cx="87169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hello@clineso.com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297180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D1D5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926080" y="2971800"/>
            <a:ext cx="87169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privacy@clineso.com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33832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D1D5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Contracts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926080" y="3383280"/>
            <a:ext cx="87169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legal@clineso.com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37947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400" kern="0" dirty="0">
                <a:solidFill>
                  <a:srgbClr val="D1D5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Security disclosure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926080" y="3794760"/>
            <a:ext cx="87169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security@clineso.com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5120640"/>
            <a:ext cx="11094415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5303520"/>
            <a:ext cx="110944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Rajoka Limited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Company number 12069067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D1D5D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64b Yardley Green Road, Birmingham, England, B9 5QE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>
                    <a:alpha val="5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>
                    <a:alpha val="50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A5 / A5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THE STARTING POINT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clinic runs the same six steps.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Specialty changes the details. The shape is identical.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108960"/>
            <a:ext cx="1711909" cy="1828800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3273552"/>
            <a:ext cx="171190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3611880"/>
            <a:ext cx="171190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152902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sends a form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425141" y="3108960"/>
            <a:ext cx="1711909" cy="1828800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25141" y="3273552"/>
            <a:ext cx="171190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425141" y="3611880"/>
            <a:ext cx="171190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Triage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516581" y="4023360"/>
            <a:ext cx="152902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clinician reviews and decides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01642" y="3108960"/>
            <a:ext cx="1711909" cy="1828800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01642" y="3273552"/>
            <a:ext cx="171190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301642" y="3611880"/>
            <a:ext cx="171190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393082" y="4023360"/>
            <a:ext cx="152902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appointment, or the prescribe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78144" y="3108960"/>
            <a:ext cx="1711909" cy="1828800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78144" y="3273552"/>
            <a:ext cx="171190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178144" y="3611880"/>
            <a:ext cx="171190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269584" y="4023360"/>
            <a:ext cx="152902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record, signed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054645" y="3108960"/>
            <a:ext cx="1711909" cy="1828800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54645" y="3273552"/>
            <a:ext cx="171190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054645" y="3611880"/>
            <a:ext cx="171190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Follow-up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146085" y="4023360"/>
            <a:ext cx="152902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next step, sent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931146" y="3108960"/>
            <a:ext cx="1711909" cy="1828800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931146" y="3273552"/>
            <a:ext cx="171190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4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931146" y="3611880"/>
            <a:ext cx="171190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022586" y="4023360"/>
            <a:ext cx="152902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 it later, in one click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/ 14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THE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breakage is always in the handoff.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in the steps. In the gaps between the steps.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515258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675333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94789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114245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333701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553157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72613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2926080"/>
            <a:ext cx="29666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 → triage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474720"/>
            <a:ext cx="296661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Forms come in over email, WhatsApp and paper; nothing is searchable.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338218" y="2286000"/>
            <a:ext cx="3515258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64912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84368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03824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23280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42736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62192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12538" y="2926080"/>
            <a:ext cx="29666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 → documentation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612538" y="3474720"/>
            <a:ext cx="296661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Notes get written at 9 pm; sign-off is overnight; some never get signed.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127797" y="2286000"/>
            <a:ext cx="3515258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254490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73946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693402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912858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132314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1770" y="2606040"/>
            <a:ext cx="164592" cy="36576"/>
          </a:xfrm>
          <a:prstGeom prst="rect">
            <a:avLst/>
          </a:prstGeom>
          <a:solidFill>
            <a:srgbClr val="14B8A6">
              <a:alpha val="70000"/>
            </a:srgbClr>
          </a:solidFill>
          <a:ln w="12700">
            <a:solidFill>
              <a:srgbClr val="14B8A6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02117" y="2926080"/>
            <a:ext cx="29666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 → audit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402117" y="3474720"/>
            <a:ext cx="296661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the inspector asks, evidence lives in seven places.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48640" y="5303520"/>
            <a:ext cx="110944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average a UK private clinic runs the same patient through five separate tools. That's where the work hides.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/ 14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THE ANSWER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record. One workflow. One audit trail.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Twelve modules under one roof, configured for the clinic.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515258" cy="36576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542032"/>
            <a:ext cx="35152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record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8640" y="3090672"/>
            <a:ext cx="351525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patient exists in one place, not seven. Intake, consult, prescribing, payments and follow-up all attach to the same record.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38218" y="2377440"/>
            <a:ext cx="3515258" cy="36576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38218" y="2542032"/>
            <a:ext cx="35152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workflow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338218" y="3090672"/>
            <a:ext cx="351525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six steps move forward automatically. Evidence is captured along the way — not bolted on afterwards.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127797" y="2377440"/>
            <a:ext cx="3515258" cy="36576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27797" y="2542032"/>
            <a:ext cx="35152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audit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127797" y="3090672"/>
            <a:ext cx="351525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was done, by whom, when, and why — exportable in a single click. The audit isn't a feature, it's the byproduct.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5394960"/>
            <a:ext cx="36576" cy="64008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539496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AI-enabled where it helps: intake summarisation, document routing, follow-up reminders. Clinical decisions stay with the clinician.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COVERAGE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Sixteen specialties. One operating model.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product, configured for the specialty.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240280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240280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Weight-loss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58820" y="2240280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58820" y="2240280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Private GP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69000" y="2240280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69000" y="2240280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Online prescribing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979179" y="2240280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79179" y="2240280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Aesthetics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3081528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081528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Pharmacy-led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358820" y="3081528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58820" y="3081528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Men's health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169000" y="3081528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69000" y="3081528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Women's health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979179" y="3081528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79179" y="3081528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Dermatology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922776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922776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Physiotherapy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3358820" y="3922776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58820" y="3922776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Dental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169000" y="3922776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69000" y="3922776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Mental health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979179" y="3922776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979179" y="3922776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Fertility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48640" y="4764024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4764024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Nutrition/dietetic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3358820" y="4764024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58820" y="4764024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health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169000" y="4764024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169000" y="4764024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Travel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8979179" y="4764024"/>
            <a:ext cx="2663876" cy="713232"/>
          </a:xfrm>
          <a:prstGeom prst="roundRect">
            <a:avLst>
              <a:gd name="adj" fmla="val 897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979179" y="4764024"/>
            <a:ext cx="26638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Multi-site groups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48640" y="548640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specialty has its own intake, regulatory cards and follow-up cadence. The workflow underneath is the same.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48640" y="594360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Sales-ops: highlight the prospect's specialty cell in teal #14B8A6 before sending.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· END TO END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intake to follow-up, on one record.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new patient, end to end, in five steps.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31520" y="2404872"/>
            <a:ext cx="36576" cy="338328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7512" y="2404872"/>
            <a:ext cx="164592" cy="164592"/>
          </a:xfrm>
          <a:prstGeom prst="ellipse">
            <a:avLst/>
          </a:prstGeom>
          <a:solidFill>
            <a:srgbClr val="14B8A6"/>
          </a:solidFill>
          <a:ln w="25400">
            <a:solidFill>
              <a:srgbClr val="F2EF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28600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645920" y="2240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submits intake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645920" y="2587752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Structured form on clineso.com. SOAP sections drafted by AI summary in seconds — clinician reviews before anything is filed.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67512" y="3118104"/>
            <a:ext cx="164592" cy="164592"/>
          </a:xfrm>
          <a:prstGeom prst="ellipse">
            <a:avLst/>
          </a:prstGeom>
          <a:solidFill>
            <a:srgbClr val="14B8A6"/>
          </a:solidFill>
          <a:ln w="25400">
            <a:solidFill>
              <a:srgbClr val="F2EF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299923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645920" y="2953512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Clinician reviews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645920" y="3300984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Queue view, risk-screened. One-click expand. Sign-off audit-stamped against the registered clinician.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67512" y="3831336"/>
            <a:ext cx="164592" cy="164592"/>
          </a:xfrm>
          <a:prstGeom prst="ellipse">
            <a:avLst/>
          </a:prstGeom>
          <a:solidFill>
            <a:srgbClr val="14B8A6"/>
          </a:solidFill>
          <a:ln w="25400">
            <a:solidFill>
              <a:srgbClr val="F2EF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371246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645920" y="3666744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 / decision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645920" y="4014216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 in-session — not at 9 pm. Pre-filled template, free-text for the clinical detail, signed before the patient leaves.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67512" y="4544568"/>
            <a:ext cx="164592" cy="164592"/>
          </a:xfrm>
          <a:prstGeom prst="ellipse">
            <a:avLst/>
          </a:prstGeom>
          <a:solidFill>
            <a:srgbClr val="14B8A6"/>
          </a:solidFill>
          <a:ln w="25400">
            <a:solidFill>
              <a:srgbClr val="F2EF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05840" y="4425696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645920" y="4379976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 captured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645920" y="4727448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Prescription, plan, referral or discharge — whatever fits the clinic. Captured against the same record.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67512" y="5257800"/>
            <a:ext cx="164592" cy="164592"/>
          </a:xfrm>
          <a:prstGeom prst="ellipse">
            <a:avLst/>
          </a:prstGeom>
          <a:solidFill>
            <a:srgbClr val="14B8A6"/>
          </a:solidFill>
          <a:ln w="25400">
            <a:solidFill>
              <a:srgbClr val="F2EF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5840" y="513892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645920" y="5093208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Follow-up sent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645920" y="5440680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Automatic, at the cadence the specialty needs. The patient sees their plan.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· WHAT'S IN THE BOX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Twelve modules. Four outcomes.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a feature list — a job list.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240280"/>
            <a:ext cx="2602154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240280"/>
            <a:ext cx="2602154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46888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the patient in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3017520"/>
            <a:ext cx="214495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Intake forms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Triage queue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79394" y="2240280"/>
            <a:ext cx="2602154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79394" y="2240280"/>
            <a:ext cx="2602154" cy="457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994" y="246888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 the consultation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607994" y="3017520"/>
            <a:ext cx="214495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review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Consultations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Notes &amp; signoff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0148" y="2240280"/>
            <a:ext cx="2602154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10148" y="2240280"/>
            <a:ext cx="2602154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38748" y="246888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Close the loop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38748" y="3017520"/>
            <a:ext cx="214495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Prescriptions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Follow-ups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40901" y="2240280"/>
            <a:ext cx="2602154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40901" y="2240280"/>
            <a:ext cx="2602154" cy="457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69501" y="2468880"/>
            <a:ext cx="21449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 the clinic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269501" y="3017520"/>
            <a:ext cx="2144954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Payments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 &amp; reporting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669280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Every module shares the same patient record. No integration step — they are the same product.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 / 14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EF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· AI SCOPE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AI-enabled where it helps.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judgement where it matters.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233172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 bounded jobs. Not a thirteenth doctor.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926080"/>
            <a:ext cx="536432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926080"/>
            <a:ext cx="5364328" cy="4572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3154680"/>
            <a:ext cx="48156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DOES THIS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37033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7280" y="3703320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Summarise intake into structured SOAP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4142232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97280" y="4142232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 documents to the correct queue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4581144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97280" y="4581144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Draft follow-up reminders at the right cadence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22960" y="5020056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97280" y="5020056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Prioritise the review queue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78728" y="2926080"/>
            <a:ext cx="5364328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78728" y="2926080"/>
            <a:ext cx="5364328" cy="45720"/>
          </a:xfrm>
          <a:prstGeom prst="rect">
            <a:avLst/>
          </a:prstGeom>
          <a:solidFill>
            <a:srgbClr val="1B2A40"/>
          </a:solidFill>
          <a:ln w="12700">
            <a:solidFill>
              <a:srgbClr val="1B2A4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53048" y="3154680"/>
            <a:ext cx="48156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DOES NOT DO THIS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553048" y="37033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−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827368" y="3703320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Make clinical recommendations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553048" y="4142232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−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827368" y="4142232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Triage patient risk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553048" y="4581144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−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827368" y="4581144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Prescribe, dose, or counsel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553048" y="5020056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−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27368" y="5020056"/>
            <a:ext cx="454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 presented to the patient as a clinician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48640" y="5760720"/>
            <a:ext cx="36576" cy="3657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5800" y="5760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2A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AI-enabled where it helps: intake summarisation, document routing, follow-up reminders. Clinical decisions stay with the clinician.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· TRUST POSTURE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audit is the byproduct, not the feature.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109441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Designed against CQC, MHRA, GPhC, GMC and ICO requirements.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541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514600"/>
            <a:ext cx="486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CQC-READY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" y="2926080"/>
            <a:ext cx="48614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record, signed entries, exportable audit trail per clinician, per day, per outcome.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33008" y="2286000"/>
            <a:ext cx="541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07328" y="2514600"/>
            <a:ext cx="486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MHRA-AWARE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07328" y="2926080"/>
            <a:ext cx="48614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 do not classify as a medical device — and that's deliberate. We route work; we do not advise.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4069080"/>
            <a:ext cx="541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4297680"/>
            <a:ext cx="486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GDPR-BY-DESIGN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4709160"/>
            <a:ext cx="48614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data residency (Supabase eu-west-2). DPA in place with every clinic. No patient data in AI training.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33008" y="4069080"/>
            <a:ext cx="541004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07328" y="4297680"/>
            <a:ext cx="486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600" kern="0" dirty="0">
                <a:solidFill>
                  <a:srgbClr val="14B8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GPhC / GMC RESPECT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07328" y="4709160"/>
            <a:ext cx="48614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controlled by the clinician within their own registration. Evidence captured per record.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5852160"/>
            <a:ext cx="110944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Sub-processors and the controls register live on clineso.com/security.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1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</a:t>
            </a:r>
            <a:pPr indent="0" marL="0">
              <a:buNone/>
            </a:pPr>
            <a:r>
              <a:rPr lang="en-US" sz="1100" b="1" dirty="0">
                <a:solidFill>
                  <a:srgbClr val="14B8A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352648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Clineso · Rajoka Limited · clineso.com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271455" y="644652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Rajoka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Clineso — Platform</dc:title>
  <dc:subject>Clinic operating software — sales pitch deck</dc:subject>
  <dc:creator>Clineso (Rajoka Limited)</dc:creator>
  <cp:lastModifiedBy>Clineso (Rajoka Limited)</cp:lastModifiedBy>
  <cp:revision>1</cp:revision>
  <dcterms:created xsi:type="dcterms:W3CDTF">2026-07-15T07:46:19Z</dcterms:created>
  <dcterms:modified xsi:type="dcterms:W3CDTF">2026-07-15T07:46:19Z</dcterms:modified>
</cp:coreProperties>
</file>